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erriweather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F46D3C2-C6AE-42C5-B754-45B7E81BA81C}">
  <a:tblStyle styleId="{7F46D3C2-C6AE-42C5-B754-45B7E81B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2e9744c0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2e9744c0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2d04b4e0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32d04b4e0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2d04b4e0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32d04b4e0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32d04b4e0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32d04b4e0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32d04b4e0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32d04b4e0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32d04b4e0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32d04b4e0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3da27d93b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3da27d93b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da27d93b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3da27d93b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2e9744c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32e9744c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32e9744c0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32e9744c0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2e9744c0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2e9744c0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16.jp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Imaging Edge Transfer App Usability Testing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Noah Pidding, Camryn Penn, </a:t>
            </a:r>
            <a:r>
              <a:rPr lang="en"/>
              <a:t>Cyrus</a:t>
            </a:r>
            <a:r>
              <a:rPr lang="en"/>
              <a:t> Mak, Cater Quartararo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 b="0" l="0" r="1632" t="0"/>
          <a:stretch/>
        </p:blipFill>
        <p:spPr>
          <a:xfrm>
            <a:off x="5495700" y="1659500"/>
            <a:ext cx="2400276" cy="24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4</a:t>
            </a:r>
            <a:endParaRPr/>
          </a:p>
        </p:txBody>
      </p:sp>
      <p:graphicFrame>
        <p:nvGraphicFramePr>
          <p:cNvPr id="142" name="Google Shape;142;p22"/>
          <p:cNvGraphicFramePr/>
          <p:nvPr/>
        </p:nvGraphicFramePr>
        <p:xfrm>
          <a:off x="4463250" y="32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{7F46D3C2-C6AE-42C5-B754-45B7E81BA81C}</a:tableStyleId>
              </a:tblPr>
              <a:tblGrid>
                <a:gridCol w="2271925"/>
                <a:gridCol w="2271925"/>
              </a:tblGrid>
              <a:tr h="325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Finding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Recommendation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Button to select image is very small and not initially noticeable: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Increase the size of the image selection circle to make it more noticeable and easier for users to identify when selecting an image.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150" y="88325"/>
            <a:ext cx="2418425" cy="49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 rotWithShape="1">
          <a:blip r:embed="rId4">
            <a:alphaModFix/>
          </a:blip>
          <a:srcRect b="0" l="42788" r="0" t="0"/>
          <a:stretch/>
        </p:blipFill>
        <p:spPr>
          <a:xfrm>
            <a:off x="4463250" y="2666500"/>
            <a:ext cx="4543850" cy="19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Key Takeaway: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While the Imaging Edge Transfer app provides essential functionality, major usability issues hinder the overall user experience. The primary pain points involve connectivity stability, workflow efficiency, and error feedback mechanisms.</a:t>
            </a:r>
            <a:endParaRPr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614725" y="147967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Imaging Edge Mobile</a:t>
            </a:r>
            <a:r>
              <a:rPr lang="en" sz="1800"/>
              <a:t> - app to transfer images (camera -&gt; phone)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Camera model - 7M2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Many </a:t>
            </a:r>
            <a:r>
              <a:rPr b="1" lang="en" sz="1800"/>
              <a:t>opportunities to improve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687550" y="4318675"/>
            <a:ext cx="533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474" y="3080400"/>
            <a:ext cx="2420751" cy="183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50" y="1269400"/>
            <a:ext cx="2287524" cy="17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626400" y="11465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used </a:t>
            </a:r>
            <a:r>
              <a:rPr b="1" lang="en" sz="1500"/>
              <a:t>TWO </a:t>
            </a:r>
            <a:r>
              <a:rPr lang="en" sz="1500"/>
              <a:t>consecutive tasks in the app to make up our timed user testing process: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1. Connecting the Camera to the App</a:t>
            </a:r>
            <a:r>
              <a:rPr lang="en" sz="1500"/>
              <a:t>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2. Uploading an Image from the Camera to the App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2158035"/>
            <a:ext cx="3706500" cy="2075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266050" y="142180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699600" y="774650"/>
            <a:ext cx="4166400" cy="46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b="1" lang="en" sz="1600">
                <a:solidFill>
                  <a:schemeClr val="accent1"/>
                </a:solidFill>
              </a:rPr>
              <a:t>Location</a:t>
            </a:r>
            <a:r>
              <a:rPr lang="en" sz="1600">
                <a:solidFill>
                  <a:schemeClr val="accent1"/>
                </a:solidFill>
              </a:rPr>
              <a:t>: University Union </a:t>
            </a:r>
            <a:endParaRPr sz="1600">
              <a:solidFill>
                <a:schemeClr val="accen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b="1" lang="en" sz="1600">
                <a:solidFill>
                  <a:schemeClr val="accent1"/>
                </a:solidFill>
              </a:rPr>
              <a:t>Preliminary Data</a:t>
            </a:r>
            <a:r>
              <a:rPr lang="en" sz="1600">
                <a:solidFill>
                  <a:schemeClr val="accent1"/>
                </a:solidFill>
              </a:rPr>
              <a:t>: </a:t>
            </a:r>
            <a:endParaRPr sz="1600"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 sz="1700">
                <a:solidFill>
                  <a:schemeClr val="accent1"/>
                </a:solidFill>
              </a:rPr>
              <a:t>12 Total Tests</a:t>
            </a:r>
            <a:endParaRPr sz="1700"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 sz="1700">
                <a:solidFill>
                  <a:schemeClr val="accent1"/>
                </a:solidFill>
              </a:rPr>
              <a:t>Age Range (18-21) </a:t>
            </a:r>
            <a:endParaRPr sz="1700"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 sz="1700">
                <a:solidFill>
                  <a:schemeClr val="accent1"/>
                </a:solidFill>
              </a:rPr>
              <a:t>33% had previous camera experience </a:t>
            </a:r>
            <a:endParaRPr sz="1700">
              <a:solidFill>
                <a:schemeClr val="accent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"/>
              <a:buChar char="●"/>
            </a:pPr>
            <a:r>
              <a:rPr b="1" lang="en" sz="1700">
                <a:solidFill>
                  <a:schemeClr val="accent1"/>
                </a:solidFill>
              </a:rPr>
              <a:t>Metrics Collected</a:t>
            </a:r>
            <a:r>
              <a:rPr lang="en" sz="1700">
                <a:solidFill>
                  <a:schemeClr val="accent1"/>
                </a:solidFill>
              </a:rPr>
              <a:t>: </a:t>
            </a:r>
            <a:endParaRPr sz="1700">
              <a:solidFill>
                <a:schemeClr val="accent1"/>
              </a:solidFill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accent1"/>
                </a:solidFill>
              </a:rPr>
              <a:t>Time to Complete Process</a:t>
            </a:r>
            <a:endParaRPr sz="1700">
              <a:solidFill>
                <a:schemeClr val="accent1"/>
              </a:solidFill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accent1"/>
                </a:solidFill>
              </a:rPr>
              <a:t>Error Rate</a:t>
            </a:r>
            <a:endParaRPr sz="1700">
              <a:solidFill>
                <a:schemeClr val="accent1"/>
              </a:solidFill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accent1"/>
                </a:solidFill>
              </a:rPr>
              <a:t>User Satisfaction</a:t>
            </a:r>
            <a:endParaRPr sz="1700">
              <a:solidFill>
                <a:schemeClr val="accent1"/>
              </a:solidFill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accent1"/>
                </a:solidFill>
              </a:rPr>
              <a:t>Observations</a:t>
            </a:r>
            <a:endParaRPr sz="1700">
              <a:solidFill>
                <a:schemeClr val="accent1"/>
              </a:solidFill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accent1"/>
                </a:solidFill>
              </a:rPr>
              <a:t>Time spent within each Phase</a:t>
            </a:r>
            <a:endParaRPr sz="17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73413" y="547275"/>
            <a:ext cx="1421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1            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4843" l="0" r="0" t="9883"/>
          <a:stretch/>
        </p:blipFill>
        <p:spPr>
          <a:xfrm>
            <a:off x="4635463" y="1373650"/>
            <a:ext cx="1824650" cy="3508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4">
            <a:alphaModFix/>
          </a:blip>
          <a:srcRect b="1839" l="0" r="0" t="5258"/>
          <a:stretch/>
        </p:blipFill>
        <p:spPr>
          <a:xfrm>
            <a:off x="7176675" y="1373663"/>
            <a:ext cx="1785199" cy="350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5">
            <a:alphaModFix/>
          </a:blip>
          <a:srcRect b="5317" l="0" r="0" t="5308"/>
          <a:stretch/>
        </p:blipFill>
        <p:spPr>
          <a:xfrm>
            <a:off x="171800" y="1362737"/>
            <a:ext cx="1824626" cy="35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6">
            <a:alphaModFix/>
          </a:blip>
          <a:srcRect b="-4213" l="0" r="0" t="5535"/>
          <a:stretch/>
        </p:blipFill>
        <p:spPr>
          <a:xfrm>
            <a:off x="2388325" y="1373675"/>
            <a:ext cx="1785199" cy="365948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type="title"/>
          </p:nvPr>
        </p:nvSpPr>
        <p:spPr>
          <a:xfrm>
            <a:off x="2602350" y="547275"/>
            <a:ext cx="1421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2            </a:t>
            </a:r>
            <a:endParaRPr/>
          </a:p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4881675" y="547275"/>
            <a:ext cx="1421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3            </a:t>
            </a:r>
            <a:endParaRPr/>
          </a:p>
        </p:txBody>
      </p:sp>
      <p:sp>
        <p:nvSpPr>
          <p:cNvPr id="100" name="Google Shape;100;p17"/>
          <p:cNvSpPr txBox="1"/>
          <p:nvPr>
            <p:ph type="title"/>
          </p:nvPr>
        </p:nvSpPr>
        <p:spPr>
          <a:xfrm>
            <a:off x="7358575" y="547275"/>
            <a:ext cx="1421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4           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6550" y="519200"/>
            <a:ext cx="42663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The Four Phases</a:t>
            </a:r>
            <a:endParaRPr/>
          </a:p>
        </p:txBody>
      </p:sp>
      <p:sp>
        <p:nvSpPr>
          <p:cNvPr id="106" name="Google Shape;106;p18"/>
          <p:cNvSpPr txBox="1"/>
          <p:nvPr/>
        </p:nvSpPr>
        <p:spPr>
          <a:xfrm>
            <a:off x="311725" y="1311950"/>
            <a:ext cx="3840300" cy="19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Phase 1 → </a:t>
            </a: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Selecting the correct camera option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Phase 2 → </a:t>
            </a: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Selecting the connection method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Phase 3 → </a:t>
            </a: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Input the SSID info from the camera into the app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Phase 4 </a:t>
            </a: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→ Successfully transfer a photo from the camera to the phone 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402" y="616250"/>
            <a:ext cx="3245699" cy="370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1</a:t>
            </a:r>
            <a:endParaRPr/>
          </a:p>
        </p:txBody>
      </p:sp>
      <p:graphicFrame>
        <p:nvGraphicFramePr>
          <p:cNvPr id="113" name="Google Shape;113;p19"/>
          <p:cNvGraphicFramePr/>
          <p:nvPr/>
        </p:nvGraphicFramePr>
        <p:xfrm>
          <a:off x="4463250" y="32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{7F46D3C2-C6AE-42C5-B754-45B7E81BA81C}</a:tableStyleId>
              </a:tblPr>
              <a:tblGrid>
                <a:gridCol w="2271925"/>
                <a:gridCol w="2271925"/>
              </a:tblGrid>
              <a:tr h="325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Finding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Recommendation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Essential connection options are placed outside the natural view of users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Move the "models other than above" button to a more prominent position on the screen to improve visibility and accessibility.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0" l="0" r="2257" t="5213"/>
          <a:stretch/>
        </p:blipFill>
        <p:spPr>
          <a:xfrm>
            <a:off x="1892250" y="320375"/>
            <a:ext cx="2278901" cy="45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575" y="2418775"/>
            <a:ext cx="4529211" cy="25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/>
          <p:nvPr/>
        </p:nvSpPr>
        <p:spPr>
          <a:xfrm rot="5400000">
            <a:off x="877525" y="3674425"/>
            <a:ext cx="829800" cy="1101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179225" y="3418900"/>
            <a:ext cx="1326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Correct Option</a:t>
            </a:r>
            <a:endParaRPr b="1" sz="1300">
              <a:solidFill>
                <a:srgbClr val="00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2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926" y="275125"/>
            <a:ext cx="2292425" cy="45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501" y="1839700"/>
            <a:ext cx="4687849" cy="31733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5" name="Google Shape;125;p20"/>
          <p:cNvGraphicFramePr/>
          <p:nvPr/>
        </p:nvGraphicFramePr>
        <p:xfrm>
          <a:off x="4465500" y="27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{7F46D3C2-C6AE-42C5-B754-45B7E81BA81C}</a:tableStyleId>
              </a:tblPr>
              <a:tblGrid>
                <a:gridCol w="2270400"/>
                <a:gridCol w="2270400"/>
              </a:tblGrid>
              <a:tr h="35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Finding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Recommendation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6" name="Google Shape;126;p20"/>
          <p:cNvGraphicFramePr/>
          <p:nvPr/>
        </p:nvGraphicFramePr>
        <p:xfrm>
          <a:off x="4465500" y="63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{7F46D3C2-C6AE-42C5-B754-45B7E81BA81C}</a:tableStyleId>
              </a:tblPr>
              <a:tblGrid>
                <a:gridCol w="2270400"/>
                <a:gridCol w="2270400"/>
              </a:tblGrid>
              <a:tr h="80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Connection methods do not work reliably.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Allow user to manually input camera model, then app will suggest optimal method for connection, based on camera model.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7" name="Google Shape;127;p20"/>
          <p:cNvSpPr/>
          <p:nvPr/>
        </p:nvSpPr>
        <p:spPr>
          <a:xfrm rot="5400000">
            <a:off x="893225" y="3174200"/>
            <a:ext cx="829800" cy="1101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218175" y="2929525"/>
            <a:ext cx="1326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Correct Option</a:t>
            </a:r>
            <a:endParaRPr b="1" sz="1300">
              <a:solidFill>
                <a:srgbClr val="00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3</a:t>
            </a:r>
            <a:endParaRPr/>
          </a:p>
        </p:txBody>
      </p:sp>
      <p:graphicFrame>
        <p:nvGraphicFramePr>
          <p:cNvPr id="134" name="Google Shape;134;p21"/>
          <p:cNvGraphicFramePr/>
          <p:nvPr/>
        </p:nvGraphicFramePr>
        <p:xfrm>
          <a:off x="4463250" y="32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{7F46D3C2-C6AE-42C5-B754-45B7E81BA81C}</a:tableStyleId>
              </a:tblPr>
              <a:tblGrid>
                <a:gridCol w="2271925"/>
                <a:gridCol w="2271925"/>
              </a:tblGrid>
              <a:tr h="325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Finding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Recommendation</a:t>
                      </a:r>
                      <a:endParaRPr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Where to find SSID info on camera is not clear in app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Provide clear, step-by-step instructions on navigating the camera menu to locate the SSID information needed for connecting and registering the camera.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622" y="378000"/>
            <a:ext cx="2202604" cy="448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853" y="2571761"/>
            <a:ext cx="4616650" cy="2041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